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0" r:id="rId1"/>
  </p:sldMasterIdLst>
  <p:notesMasterIdLst>
    <p:notesMasterId r:id="rId6"/>
  </p:notesMasterIdLst>
  <p:sldIdLst>
    <p:sldId id="257" r:id="rId2"/>
    <p:sldId id="259" r:id="rId3"/>
    <p:sldId id="260" r:id="rId4"/>
    <p:sldId id="258" r:id="rId5"/>
  </p:sldIdLst>
  <p:sldSz cx="9144000" cy="6858000" type="screen4x3"/>
  <p:notesSz cx="6858000" cy="9144000"/>
  <p:defaultTextStyle>
    <a:defPPr>
      <a:defRPr lang="fr-FR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6"/>
    <p:restoredTop sz="93038"/>
  </p:normalViewPr>
  <p:slideViewPr>
    <p:cSldViewPr snapToGrid="0" snapToObjects="1">
      <p:cViewPr varScale="1">
        <p:scale>
          <a:sx n="60" d="100"/>
          <a:sy n="60" d="100"/>
        </p:scale>
        <p:origin x="112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CC356825-48CE-5A49-A556-53226E9D75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490DAE8-1436-1047-98AE-A03B0483981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7F02961-C45E-E843-90FA-CBEA638D44D9}" type="datetimeFigureOut">
              <a:rPr lang="fr-FR"/>
              <a:pPr>
                <a:defRPr/>
              </a:pPr>
              <a:t>16/03/2022</a:t>
            </a:fld>
            <a:endParaRPr 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8BA27F3E-C538-C843-87D2-9A84146AEE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notes 4">
            <a:extLst>
              <a:ext uri="{FF2B5EF4-FFF2-40B4-BE49-F238E27FC236}">
                <a16:creationId xmlns:a16="http://schemas.microsoft.com/office/drawing/2014/main" id="{482727D5-1C40-6045-9862-5C5398432B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48B0753-96CC-B640-91D7-CEA9B07BFC3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7D5F46A-9FEC-2443-9140-C6D535B3E4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576EEB-F9D8-F044-BE3F-4173EE8C3FA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>
            <a:extLst>
              <a:ext uri="{FF2B5EF4-FFF2-40B4-BE49-F238E27FC236}">
                <a16:creationId xmlns:a16="http://schemas.microsoft.com/office/drawing/2014/main" id="{61E7F52B-9BB3-3A48-BC90-B8FA187881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2" name="Notes Placeholder 2">
            <a:extLst>
              <a:ext uri="{FF2B5EF4-FFF2-40B4-BE49-F238E27FC236}">
                <a16:creationId xmlns:a16="http://schemas.microsoft.com/office/drawing/2014/main" id="{AD9B79C6-5853-6C46-A644-35D3DAAF57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t-IT" alt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22F9D-CCCF-2740-A357-FFE1EC4453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4CBFD0-18AE-684B-B86A-9C0F15A1F1A2}" type="slidenum">
              <a:rPr lang="fr-FR" smtClean="0"/>
              <a:pPr>
                <a:defRPr/>
              </a:pPr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>
            <a:extLst>
              <a:ext uri="{FF2B5EF4-FFF2-40B4-BE49-F238E27FC236}">
                <a16:creationId xmlns:a16="http://schemas.microsoft.com/office/drawing/2014/main" id="{B69E685B-4D14-8741-8E8B-1F1EA09A27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0" name="Notes Placeholder 2">
            <a:extLst>
              <a:ext uri="{FF2B5EF4-FFF2-40B4-BE49-F238E27FC236}">
                <a16:creationId xmlns:a16="http://schemas.microsoft.com/office/drawing/2014/main" id="{841D45AC-6320-BB41-9247-B9B89C09FA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t-IT" alt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14ABB-3829-5043-9B5E-1766304084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47F544-03C6-F743-82FB-D5D3C905C7AA}" type="slidenum">
              <a:rPr lang="fr-FR" smtClean="0"/>
              <a:pPr>
                <a:defRPr/>
              </a:pPr>
              <a:t>4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17AC8-FCBC-A348-8E91-DE7F604A9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E517A8-71EC-FE48-944B-1A2A9BA0A229}" type="datetimeFigureOut">
              <a:rPr lang="fr-FR"/>
              <a:pPr>
                <a:defRPr/>
              </a:pPr>
              <a:t>16/03/2022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AE8FA-E366-B940-A488-249A986E4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09CD4-13F2-634D-ABC7-114E12E90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8C676A-A7B9-B048-8D47-7000E8D054E1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0307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6D36F-A568-164F-A77D-58C8D283C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CDCF86-5220-2248-ACFF-8CAEEF65B1C5}" type="datetimeFigureOut">
              <a:rPr lang="fr-FR"/>
              <a:pPr>
                <a:defRPr/>
              </a:pPr>
              <a:t>16/03/2022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ADEF8-E9EB-5146-8EF5-6A5510C1A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D39D8-1528-CB40-8EB1-A862CA848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F1237A-4C9F-0548-A1D6-211F3517490A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2340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55493-4A94-FF47-BF9E-FC78157BA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8FE456-2DFA-F84F-8067-8865C2ED7910}" type="datetimeFigureOut">
              <a:rPr lang="fr-FR"/>
              <a:pPr>
                <a:defRPr/>
              </a:pPr>
              <a:t>16/03/2022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C0AA1-F8F0-6F47-B9B4-A1C056378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FFE03-DB48-3F41-BB3A-CEF8AFF9A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B82CCB-ECAF-4641-8239-08B4CC73E56F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4206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9058" y="2636154"/>
            <a:ext cx="7765882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0026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E842C-FEC7-C643-85B2-FA6C1FF97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6A2D1B-1CFC-F74D-8D81-819B127F98DF}" type="datetimeFigureOut">
              <a:rPr lang="fr-FR"/>
              <a:pPr>
                <a:defRPr/>
              </a:pPr>
              <a:t>16/03/2022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B77BE-238F-EA45-AD64-0B7539650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0DB98-E09E-B143-BDE1-225DA2B03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7ED668-525A-E74F-AFB8-CE3BD9FA14FF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4348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1C246-B941-D641-975F-1A8A5571C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A28DB3-1394-1944-97DD-6DE76DCF46F4}" type="datetimeFigureOut">
              <a:rPr lang="fr-FR"/>
              <a:pPr>
                <a:defRPr/>
              </a:pPr>
              <a:t>16/03/2022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02A10-AEB6-B04D-9854-559144957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164E3-49DD-A247-A5A6-D75860B7C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E8FB59-6FA4-6C47-BB2D-5484A6678C0E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7416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135BA65-DC1A-B643-996B-9915E4B06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009A86-B32D-2F4E-9297-255CB1DC74FE}" type="datetimeFigureOut">
              <a:rPr lang="fr-FR"/>
              <a:pPr>
                <a:defRPr/>
              </a:pPr>
              <a:t>16/03/2022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5D31006-9EC9-C94D-BB37-6523FD16C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D83EA48-7123-464D-B1D0-6E48A5579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87F787-2591-A04E-8182-1F343ACA712A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3917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0FFC193-A573-7A4A-BC98-B26F36DE0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0CCBD8-5B99-5743-9F36-1BFF926E2C15}" type="datetimeFigureOut">
              <a:rPr lang="fr-FR"/>
              <a:pPr>
                <a:defRPr/>
              </a:pPr>
              <a:t>16/03/2022</a:t>
            </a:fld>
            <a:endParaRPr lang="fr-FR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9010DB8-4B5B-7D48-9270-1A21ACC32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5A1EED2-856E-FF44-999D-6F6092DE8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71B897-81A4-4949-877A-686C5C84C27C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8561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DB8A6A9-9449-1841-A7D8-849FD276F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2C5920-B366-AC4E-96F0-70EB8CF47F81}" type="datetimeFigureOut">
              <a:rPr lang="fr-FR"/>
              <a:pPr>
                <a:defRPr/>
              </a:pPr>
              <a:t>16/03/2022</a:t>
            </a:fld>
            <a:endParaRPr lang="fr-FR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B7A8EB0-CFED-4941-B1C1-6C8C9FAD7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C6C5949-4165-E941-A999-B62F4C2B1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4EB1D4-70F6-A44D-ADA1-3C7B8431ACE7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8831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61B57D9-9CE6-9148-809E-A7F98CFD1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A47684-6DE4-E644-9C88-8455688FB436}" type="datetimeFigureOut">
              <a:rPr lang="fr-FR"/>
              <a:pPr>
                <a:defRPr/>
              </a:pPr>
              <a:t>16/03/2022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9A438B6-A9FE-7343-87BF-3F7DFC31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8957693-1449-EA49-9C02-E23072669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45A950-1D42-0B42-83C6-864E75AA05A3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6154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A0C1EE9-534C-DD42-BF4F-5C4B16A10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C0F40D-5D97-9B40-A9F5-6D4A179588CC}" type="datetimeFigureOut">
              <a:rPr lang="fr-FR"/>
              <a:pPr>
                <a:defRPr/>
              </a:pPr>
              <a:t>16/03/2022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5E03D46-2204-864B-BBB3-E6C2CBEAD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E86B488-B076-C24E-A1EB-01038D45C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1D2EAE-41C1-7546-89C3-D4AD4818190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2791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911762E-9F8D-C24D-8CAC-BE7381765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42E5AD-2A86-1443-903F-860649278B3F}" type="datetimeFigureOut">
              <a:rPr lang="fr-FR"/>
              <a:pPr>
                <a:defRPr/>
              </a:pPr>
              <a:t>16/03/2022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4E78FD-0520-8746-852A-C4619A5B1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9381E11-260F-4540-864F-C8B185598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6B83A5-2597-2F47-BF56-2EEC207DA8A9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3515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BFB84C6-1094-B341-BA84-CD48A194D0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3367EE08-AA9E-3E4B-A6E4-1EE51AF579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/>
              <a:t>Edit Master text styles</a:t>
            </a:r>
          </a:p>
          <a:p>
            <a:pPr lvl="1"/>
            <a:r>
              <a:rPr lang="en-US" altLang="it-IT"/>
              <a:t>Second level</a:t>
            </a:r>
          </a:p>
          <a:p>
            <a:pPr lvl="2"/>
            <a:r>
              <a:rPr lang="en-US" altLang="it-IT"/>
              <a:t>Third level</a:t>
            </a:r>
          </a:p>
          <a:p>
            <a:pPr lvl="3"/>
            <a:r>
              <a:rPr lang="en-US" altLang="it-IT"/>
              <a:t>Fourth level</a:t>
            </a:r>
          </a:p>
          <a:p>
            <a:pPr lvl="4"/>
            <a:r>
              <a:rPr lang="en-US" altLang="it-IT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77796-5BF8-F84F-8196-52180A2067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26235C0-1EC7-174D-B308-08FE5C11E621}" type="datetimeFigureOut">
              <a:rPr lang="fr-FR"/>
              <a:pPr>
                <a:defRPr/>
              </a:pPr>
              <a:t>16/03/2022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8D82C-4C3B-174D-8DA9-E34C4B1A0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9C844-B5DB-6044-B66F-75B4E8C4B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B8FAE16-BC05-3A42-8CB6-A86796C70C86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iovannipietrovitali@gmail.com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hyperlink" Target="mailto:giovannni.vitali@uvsq.fr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file:///Users/gabaysimon/Desktop/EnExDi2020/TEI_2/TEI_2_exo/XXX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mailto:giovannni.vitali@uvsq.fr" TargetMode="External"/><Relationship Id="rId4" Type="http://schemas.openxmlformats.org/officeDocument/2006/relationships/hyperlink" Target="mailto:giovannipietrovitali@gmail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re 1">
            <a:extLst>
              <a:ext uri="{FF2B5EF4-FFF2-40B4-BE49-F238E27FC236}">
                <a16:creationId xmlns:a16="http://schemas.microsoft.com/office/drawing/2014/main" id="{123043ED-2AF0-744E-8E61-78876C3D7E5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it" dirty="0"/>
              <a:t>TEI_Header_Ex</a:t>
            </a:r>
            <a:endParaRPr lang="fr-FR" altLang="fr-FR" dirty="0"/>
          </a:p>
        </p:txBody>
      </p:sp>
      <p:sp>
        <p:nvSpPr>
          <p:cNvPr id="14338" name="Sous-titre 2">
            <a:extLst>
              <a:ext uri="{FF2B5EF4-FFF2-40B4-BE49-F238E27FC236}">
                <a16:creationId xmlns:a16="http://schemas.microsoft.com/office/drawing/2014/main" id="{1C7112FC-2221-B34A-B46B-A60E5D870A0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844550" y="3602038"/>
            <a:ext cx="7772400" cy="1095375"/>
          </a:xfrm>
        </p:spPr>
        <p:txBody>
          <a:bodyPr/>
          <a:lstStyle/>
          <a:p>
            <a:pPr eaLnBrk="1" hangingPunct="1"/>
            <a:r>
              <a:rPr lang="en-GB" altLang="it-IT"/>
              <a:t> </a:t>
            </a:r>
            <a:r>
              <a:rPr lang="fr-FR" altLang="it-IT"/>
              <a:t>Giovanni Pietro Vitali</a:t>
            </a:r>
          </a:p>
          <a:p>
            <a:pPr eaLnBrk="1" hangingPunct="1"/>
            <a:r>
              <a:rPr lang="fr-FR" altLang="it-IT">
                <a:hlinkClick r:id="rId3"/>
              </a:rPr>
              <a:t>giovannipietrovitali@gmail.com</a:t>
            </a:r>
            <a:r>
              <a:rPr lang="fr-FR" altLang="it-IT"/>
              <a:t> | </a:t>
            </a:r>
            <a:r>
              <a:rPr lang="fr-FR" altLang="it-IT">
                <a:hlinkClick r:id="rId4"/>
              </a:rPr>
              <a:t>giovannni.vitali@uvsq.fr</a:t>
            </a:r>
            <a:r>
              <a:rPr lang="fr-FR" altLang="it-IT"/>
              <a:t> </a:t>
            </a:r>
          </a:p>
        </p:txBody>
      </p:sp>
      <p:sp>
        <p:nvSpPr>
          <p:cNvPr id="14339" name="Sous-titre 2">
            <a:extLst>
              <a:ext uri="{FF2B5EF4-FFF2-40B4-BE49-F238E27FC236}">
                <a16:creationId xmlns:a16="http://schemas.microsoft.com/office/drawing/2014/main" id="{9875EF48-5626-9C4A-B892-950F1A0F3F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7488" y="5583238"/>
            <a:ext cx="6386512" cy="127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defTabSz="914400" eaLnBrk="1" hangingPunct="1">
              <a:buFont typeface="Arial" panose="020B0604020202020204" pitchFamily="34" charset="0"/>
              <a:buNone/>
            </a:pPr>
            <a:r>
              <a:rPr lang="it-IT" altLang="it-IT" sz="2400" dirty="0" err="1"/>
              <a:t>Université</a:t>
            </a:r>
            <a:r>
              <a:rPr lang="it-IT" altLang="it-IT" sz="2400" dirty="0"/>
              <a:t> de Versailles Saint Quentin en </a:t>
            </a:r>
            <a:r>
              <a:rPr lang="it-IT" altLang="it-IT" sz="2400" dirty="0" err="1"/>
              <a:t>Yvelines</a:t>
            </a:r>
            <a:endParaRPr lang="it-IT" altLang="it-IT" sz="2400" dirty="0"/>
          </a:p>
          <a:p>
            <a:pPr algn="just" defTabSz="914400" eaLnBrk="1" hangingPunct="1">
              <a:buFont typeface="Arial" panose="020B0604020202020204" pitchFamily="34" charset="0"/>
              <a:buNone/>
            </a:pPr>
            <a:r>
              <a:rPr lang="it-IT" altLang="it-IT" sz="2400" dirty="0" err="1"/>
              <a:t>Université</a:t>
            </a:r>
            <a:r>
              <a:rPr lang="it-IT" altLang="it-IT" sz="2400" dirty="0"/>
              <a:t> Paris-</a:t>
            </a:r>
            <a:r>
              <a:rPr lang="it-IT" altLang="it-IT" sz="2400" dirty="0" err="1"/>
              <a:t>Saclay</a:t>
            </a:r>
            <a:endParaRPr lang="fr-FR" altLang="it-IT" sz="2400" dirty="0"/>
          </a:p>
        </p:txBody>
      </p:sp>
      <p:pic>
        <p:nvPicPr>
          <p:cNvPr id="14340" name="Picture 6">
            <a:extLst>
              <a:ext uri="{FF2B5EF4-FFF2-40B4-BE49-F238E27FC236}">
                <a16:creationId xmlns:a16="http://schemas.microsoft.com/office/drawing/2014/main" id="{8DAD2B6A-DE04-A744-B4C8-D797CDB08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3" y="5583238"/>
            <a:ext cx="760412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8">
            <a:extLst>
              <a:ext uri="{FF2B5EF4-FFF2-40B4-BE49-F238E27FC236}">
                <a16:creationId xmlns:a16="http://schemas.microsoft.com/office/drawing/2014/main" id="{202C2EFA-DEF8-A446-BBC6-169F635BD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88" y="5745163"/>
            <a:ext cx="1477962" cy="65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Immagine 7">
            <a:extLst>
              <a:ext uri="{FF2B5EF4-FFF2-40B4-BE49-F238E27FC236}">
                <a16:creationId xmlns:a16="http://schemas.microsoft.com/office/drawing/2014/main" id="{E1B0BAC5-AFD4-EA48-B54B-B49FD8157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9144000" cy="114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4114" y="0"/>
            <a:ext cx="2343980" cy="689131"/>
          </a:xfrm>
          <a:prstGeom prst="rect">
            <a:avLst/>
          </a:prstGeom>
        </p:spPr>
        <p:txBody>
          <a:bodyPr vert="horz" wrap="square" lIns="0" tIns="1190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906">
              <a:lnSpc>
                <a:spcPct val="100000"/>
              </a:lnSpc>
              <a:spcBef>
                <a:spcPts val="94"/>
              </a:spcBef>
            </a:pPr>
            <a:r>
              <a:rPr dirty="0">
                <a:latin typeface="+mn-lt"/>
                <a:cs typeface="Cambria"/>
              </a:rPr>
              <a:t>E</a:t>
            </a:r>
            <a:r>
              <a:rPr dirty="0">
                <a:latin typeface="+mn-lt"/>
              </a:rPr>
              <a:t>xercice</a:t>
            </a:r>
          </a:p>
        </p:txBody>
      </p:sp>
      <p:sp>
        <p:nvSpPr>
          <p:cNvPr id="3" name="object 3"/>
          <p:cNvSpPr/>
          <p:nvPr/>
        </p:nvSpPr>
        <p:spPr>
          <a:xfrm>
            <a:off x="3955312" y="2342170"/>
            <a:ext cx="429465" cy="315969"/>
          </a:xfrm>
          <a:custGeom>
            <a:avLst/>
            <a:gdLst/>
            <a:ahLst/>
            <a:cxnLst/>
            <a:rect l="l" t="t" r="r" b="b"/>
            <a:pathLst>
              <a:path w="599439" h="371475">
                <a:moveTo>
                  <a:pt x="570755" y="370991"/>
                </a:moveTo>
                <a:lnTo>
                  <a:pt x="28537" y="370991"/>
                </a:lnTo>
                <a:lnTo>
                  <a:pt x="16052" y="369207"/>
                </a:lnTo>
                <a:lnTo>
                  <a:pt x="7134" y="363856"/>
                </a:lnTo>
                <a:lnTo>
                  <a:pt x="1783" y="354938"/>
                </a:lnTo>
                <a:lnTo>
                  <a:pt x="0" y="342453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570755" y="0"/>
                </a:lnTo>
                <a:lnTo>
                  <a:pt x="583241" y="1783"/>
                </a:lnTo>
                <a:lnTo>
                  <a:pt x="592159" y="7134"/>
                </a:lnTo>
                <a:lnTo>
                  <a:pt x="597510" y="16052"/>
                </a:lnTo>
                <a:lnTo>
                  <a:pt x="599293" y="28537"/>
                </a:lnTo>
                <a:lnTo>
                  <a:pt x="599293" y="342453"/>
                </a:lnTo>
                <a:lnTo>
                  <a:pt x="597510" y="354938"/>
                </a:lnTo>
                <a:lnTo>
                  <a:pt x="592159" y="363856"/>
                </a:lnTo>
                <a:lnTo>
                  <a:pt x="583241" y="369207"/>
                </a:lnTo>
                <a:lnTo>
                  <a:pt x="570755" y="370991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73084" y="2342170"/>
            <a:ext cx="749522" cy="315969"/>
          </a:xfrm>
          <a:custGeom>
            <a:avLst/>
            <a:gdLst/>
            <a:ahLst/>
            <a:cxnLst/>
            <a:rect l="l" t="t" r="r" b="b"/>
            <a:pathLst>
              <a:path w="1160779" h="371475">
                <a:moveTo>
                  <a:pt x="1131999" y="370991"/>
                </a:moveTo>
                <a:lnTo>
                  <a:pt x="28537" y="370991"/>
                </a:lnTo>
                <a:lnTo>
                  <a:pt x="16052" y="369207"/>
                </a:lnTo>
                <a:lnTo>
                  <a:pt x="7134" y="363856"/>
                </a:lnTo>
                <a:lnTo>
                  <a:pt x="1783" y="354938"/>
                </a:lnTo>
                <a:lnTo>
                  <a:pt x="0" y="342453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1131999" y="0"/>
                </a:lnTo>
                <a:lnTo>
                  <a:pt x="1144484" y="1783"/>
                </a:lnTo>
                <a:lnTo>
                  <a:pt x="1153402" y="7134"/>
                </a:lnTo>
                <a:lnTo>
                  <a:pt x="1158753" y="16052"/>
                </a:lnTo>
                <a:lnTo>
                  <a:pt x="1160536" y="28537"/>
                </a:lnTo>
                <a:lnTo>
                  <a:pt x="1160536" y="342453"/>
                </a:lnTo>
                <a:lnTo>
                  <a:pt x="1158753" y="354938"/>
                </a:lnTo>
                <a:lnTo>
                  <a:pt x="1153402" y="363856"/>
                </a:lnTo>
                <a:lnTo>
                  <a:pt x="1144484" y="369207"/>
                </a:lnTo>
                <a:lnTo>
                  <a:pt x="1131999" y="370991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59100" y="2764330"/>
            <a:ext cx="1060007" cy="457163"/>
          </a:xfrm>
          <a:custGeom>
            <a:avLst/>
            <a:gdLst/>
            <a:ahLst/>
            <a:cxnLst/>
            <a:rect l="l" t="t" r="r" b="b"/>
            <a:pathLst>
              <a:path w="1588770" h="361950">
                <a:moveTo>
                  <a:pt x="1560066" y="361478"/>
                </a:moveTo>
                <a:lnTo>
                  <a:pt x="28537" y="361478"/>
                </a:lnTo>
                <a:lnTo>
                  <a:pt x="16052" y="359695"/>
                </a:lnTo>
                <a:lnTo>
                  <a:pt x="7134" y="354344"/>
                </a:lnTo>
                <a:lnTo>
                  <a:pt x="1783" y="345426"/>
                </a:lnTo>
                <a:lnTo>
                  <a:pt x="0" y="332940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1560066" y="0"/>
                </a:lnTo>
                <a:lnTo>
                  <a:pt x="1572551" y="1783"/>
                </a:lnTo>
                <a:lnTo>
                  <a:pt x="1581469" y="7134"/>
                </a:lnTo>
                <a:lnTo>
                  <a:pt x="1586820" y="16052"/>
                </a:lnTo>
                <a:lnTo>
                  <a:pt x="1588603" y="28537"/>
                </a:lnTo>
                <a:lnTo>
                  <a:pt x="1588603" y="332940"/>
                </a:lnTo>
                <a:lnTo>
                  <a:pt x="1586820" y="345426"/>
                </a:lnTo>
                <a:lnTo>
                  <a:pt x="1581469" y="354344"/>
                </a:lnTo>
                <a:lnTo>
                  <a:pt x="1572551" y="359695"/>
                </a:lnTo>
                <a:lnTo>
                  <a:pt x="1560066" y="361478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09326" y="3273569"/>
            <a:ext cx="1080441" cy="374255"/>
          </a:xfrm>
          <a:custGeom>
            <a:avLst/>
            <a:gdLst/>
            <a:ahLst/>
            <a:cxnLst/>
            <a:rect l="l" t="t" r="r" b="b"/>
            <a:pathLst>
              <a:path w="1722120" h="361950">
                <a:moveTo>
                  <a:pt x="1693242" y="361478"/>
                </a:moveTo>
                <a:lnTo>
                  <a:pt x="28537" y="361478"/>
                </a:lnTo>
                <a:lnTo>
                  <a:pt x="16052" y="359695"/>
                </a:lnTo>
                <a:lnTo>
                  <a:pt x="7134" y="354344"/>
                </a:lnTo>
                <a:lnTo>
                  <a:pt x="1783" y="345426"/>
                </a:lnTo>
                <a:lnTo>
                  <a:pt x="0" y="332940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1693242" y="0"/>
                </a:lnTo>
                <a:lnTo>
                  <a:pt x="1705727" y="1783"/>
                </a:lnTo>
                <a:lnTo>
                  <a:pt x="1714645" y="7134"/>
                </a:lnTo>
                <a:lnTo>
                  <a:pt x="1719996" y="16052"/>
                </a:lnTo>
                <a:lnTo>
                  <a:pt x="1721780" y="28537"/>
                </a:lnTo>
                <a:lnTo>
                  <a:pt x="1721780" y="332940"/>
                </a:lnTo>
                <a:lnTo>
                  <a:pt x="1719996" y="345426"/>
                </a:lnTo>
                <a:lnTo>
                  <a:pt x="1714645" y="354344"/>
                </a:lnTo>
                <a:lnTo>
                  <a:pt x="1705727" y="359695"/>
                </a:lnTo>
                <a:lnTo>
                  <a:pt x="1693242" y="361478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87494" y="3691649"/>
            <a:ext cx="671185" cy="381858"/>
          </a:xfrm>
          <a:custGeom>
            <a:avLst/>
            <a:gdLst/>
            <a:ahLst/>
            <a:cxnLst/>
            <a:rect l="l" t="t" r="r" b="b"/>
            <a:pathLst>
              <a:path w="1151255" h="361950">
                <a:moveTo>
                  <a:pt x="1122486" y="361478"/>
                </a:moveTo>
                <a:lnTo>
                  <a:pt x="28537" y="361478"/>
                </a:lnTo>
                <a:lnTo>
                  <a:pt x="16052" y="359695"/>
                </a:lnTo>
                <a:lnTo>
                  <a:pt x="7134" y="354344"/>
                </a:lnTo>
                <a:lnTo>
                  <a:pt x="1783" y="345426"/>
                </a:lnTo>
                <a:lnTo>
                  <a:pt x="0" y="332940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1122486" y="0"/>
                </a:lnTo>
                <a:lnTo>
                  <a:pt x="1134971" y="1783"/>
                </a:lnTo>
                <a:lnTo>
                  <a:pt x="1143889" y="7134"/>
                </a:lnTo>
                <a:lnTo>
                  <a:pt x="1149240" y="16052"/>
                </a:lnTo>
                <a:lnTo>
                  <a:pt x="1151024" y="28537"/>
                </a:lnTo>
                <a:lnTo>
                  <a:pt x="1151024" y="332940"/>
                </a:lnTo>
                <a:lnTo>
                  <a:pt x="1149240" y="345426"/>
                </a:lnTo>
                <a:lnTo>
                  <a:pt x="1143889" y="354344"/>
                </a:lnTo>
                <a:lnTo>
                  <a:pt x="1134971" y="359695"/>
                </a:lnTo>
                <a:lnTo>
                  <a:pt x="1122486" y="361478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5084" y="4184928"/>
            <a:ext cx="1734024" cy="227907"/>
          </a:xfrm>
          <a:custGeom>
            <a:avLst/>
            <a:gdLst/>
            <a:ahLst/>
            <a:cxnLst/>
            <a:rect l="l" t="t" r="r" b="b"/>
            <a:pathLst>
              <a:path w="2568575" h="361950">
                <a:moveTo>
                  <a:pt x="2539863" y="361478"/>
                </a:moveTo>
                <a:lnTo>
                  <a:pt x="28537" y="361478"/>
                </a:lnTo>
                <a:lnTo>
                  <a:pt x="16052" y="359695"/>
                </a:lnTo>
                <a:lnTo>
                  <a:pt x="7134" y="354344"/>
                </a:lnTo>
                <a:lnTo>
                  <a:pt x="1783" y="345426"/>
                </a:lnTo>
                <a:lnTo>
                  <a:pt x="0" y="332940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2539863" y="0"/>
                </a:lnTo>
                <a:lnTo>
                  <a:pt x="2552348" y="1783"/>
                </a:lnTo>
                <a:lnTo>
                  <a:pt x="2561266" y="7134"/>
                </a:lnTo>
                <a:lnTo>
                  <a:pt x="2566617" y="16052"/>
                </a:lnTo>
                <a:lnTo>
                  <a:pt x="2568401" y="28537"/>
                </a:lnTo>
                <a:lnTo>
                  <a:pt x="2568401" y="332940"/>
                </a:lnTo>
                <a:lnTo>
                  <a:pt x="2566617" y="345426"/>
                </a:lnTo>
                <a:lnTo>
                  <a:pt x="2561266" y="354344"/>
                </a:lnTo>
                <a:lnTo>
                  <a:pt x="2552348" y="359695"/>
                </a:lnTo>
                <a:lnTo>
                  <a:pt x="2539863" y="361478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4462" y="5513617"/>
            <a:ext cx="1108133" cy="313025"/>
          </a:xfrm>
          <a:custGeom>
            <a:avLst/>
            <a:gdLst/>
            <a:ahLst/>
            <a:cxnLst/>
            <a:rect l="l" t="t" r="r" b="b"/>
            <a:pathLst>
              <a:path w="1864995" h="361950">
                <a:moveTo>
                  <a:pt x="1835931" y="361478"/>
                </a:moveTo>
                <a:lnTo>
                  <a:pt x="28537" y="361478"/>
                </a:lnTo>
                <a:lnTo>
                  <a:pt x="16052" y="359695"/>
                </a:lnTo>
                <a:lnTo>
                  <a:pt x="7134" y="354344"/>
                </a:lnTo>
                <a:lnTo>
                  <a:pt x="1783" y="345426"/>
                </a:lnTo>
                <a:lnTo>
                  <a:pt x="0" y="332940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1835931" y="0"/>
                </a:lnTo>
                <a:lnTo>
                  <a:pt x="1848416" y="1783"/>
                </a:lnTo>
                <a:lnTo>
                  <a:pt x="1857334" y="7134"/>
                </a:lnTo>
                <a:lnTo>
                  <a:pt x="1862685" y="16052"/>
                </a:lnTo>
                <a:lnTo>
                  <a:pt x="1864469" y="28537"/>
                </a:lnTo>
                <a:lnTo>
                  <a:pt x="1864469" y="332940"/>
                </a:lnTo>
                <a:lnTo>
                  <a:pt x="1862685" y="345426"/>
                </a:lnTo>
                <a:lnTo>
                  <a:pt x="1857334" y="354344"/>
                </a:lnTo>
                <a:lnTo>
                  <a:pt x="1848416" y="359695"/>
                </a:lnTo>
                <a:lnTo>
                  <a:pt x="1835931" y="361478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3170" y="4167282"/>
            <a:ext cx="561975" cy="339328"/>
          </a:xfrm>
          <a:custGeom>
            <a:avLst/>
            <a:gdLst/>
            <a:ahLst/>
            <a:cxnLst/>
            <a:rect l="l" t="t" r="r" b="b"/>
            <a:pathLst>
              <a:path w="599440" h="361950">
                <a:moveTo>
                  <a:pt x="570755" y="361478"/>
                </a:moveTo>
                <a:lnTo>
                  <a:pt x="28537" y="361478"/>
                </a:lnTo>
                <a:lnTo>
                  <a:pt x="16052" y="359695"/>
                </a:lnTo>
                <a:lnTo>
                  <a:pt x="7134" y="354344"/>
                </a:lnTo>
                <a:lnTo>
                  <a:pt x="1783" y="345426"/>
                </a:lnTo>
                <a:lnTo>
                  <a:pt x="0" y="332940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570755" y="0"/>
                </a:lnTo>
                <a:lnTo>
                  <a:pt x="583241" y="1783"/>
                </a:lnTo>
                <a:lnTo>
                  <a:pt x="592159" y="7134"/>
                </a:lnTo>
                <a:lnTo>
                  <a:pt x="597510" y="16052"/>
                </a:lnTo>
                <a:lnTo>
                  <a:pt x="599293" y="28537"/>
                </a:lnTo>
                <a:lnTo>
                  <a:pt x="599293" y="332940"/>
                </a:lnTo>
                <a:lnTo>
                  <a:pt x="597510" y="345426"/>
                </a:lnTo>
                <a:lnTo>
                  <a:pt x="592159" y="354344"/>
                </a:lnTo>
                <a:lnTo>
                  <a:pt x="583241" y="359695"/>
                </a:lnTo>
                <a:lnTo>
                  <a:pt x="570755" y="361478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28823" y="5496000"/>
            <a:ext cx="1480542" cy="348258"/>
          </a:xfrm>
          <a:custGeom>
            <a:avLst/>
            <a:gdLst/>
            <a:ahLst/>
            <a:cxnLst/>
            <a:rect l="l" t="t" r="r" b="b"/>
            <a:pathLst>
              <a:path w="1579245" h="371475">
                <a:moveTo>
                  <a:pt x="1550553" y="370991"/>
                </a:moveTo>
                <a:lnTo>
                  <a:pt x="28537" y="370991"/>
                </a:lnTo>
                <a:lnTo>
                  <a:pt x="16052" y="369207"/>
                </a:lnTo>
                <a:lnTo>
                  <a:pt x="7134" y="363856"/>
                </a:lnTo>
                <a:lnTo>
                  <a:pt x="1783" y="354938"/>
                </a:lnTo>
                <a:lnTo>
                  <a:pt x="0" y="342453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1550553" y="0"/>
                </a:lnTo>
                <a:lnTo>
                  <a:pt x="1563038" y="1783"/>
                </a:lnTo>
                <a:lnTo>
                  <a:pt x="1571956" y="7134"/>
                </a:lnTo>
                <a:lnTo>
                  <a:pt x="1577307" y="16052"/>
                </a:lnTo>
                <a:lnTo>
                  <a:pt x="1579091" y="28537"/>
                </a:lnTo>
                <a:lnTo>
                  <a:pt x="1579091" y="342453"/>
                </a:lnTo>
                <a:lnTo>
                  <a:pt x="1577307" y="354938"/>
                </a:lnTo>
                <a:lnTo>
                  <a:pt x="1571956" y="363856"/>
                </a:lnTo>
                <a:lnTo>
                  <a:pt x="1563038" y="369207"/>
                </a:lnTo>
                <a:lnTo>
                  <a:pt x="1550553" y="370991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42247" y="4167282"/>
            <a:ext cx="1526847" cy="288083"/>
          </a:xfrm>
          <a:custGeom>
            <a:avLst/>
            <a:gdLst/>
            <a:ahLst/>
            <a:cxnLst/>
            <a:rect l="l" t="t" r="r" b="b"/>
            <a:pathLst>
              <a:path w="2007235" h="371475">
                <a:moveTo>
                  <a:pt x="1978620" y="370991"/>
                </a:moveTo>
                <a:lnTo>
                  <a:pt x="28537" y="370991"/>
                </a:lnTo>
                <a:lnTo>
                  <a:pt x="16052" y="369207"/>
                </a:lnTo>
                <a:lnTo>
                  <a:pt x="7134" y="363856"/>
                </a:lnTo>
                <a:lnTo>
                  <a:pt x="1783" y="354938"/>
                </a:lnTo>
                <a:lnTo>
                  <a:pt x="0" y="342453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1978620" y="0"/>
                </a:lnTo>
                <a:lnTo>
                  <a:pt x="1991105" y="1783"/>
                </a:lnTo>
                <a:lnTo>
                  <a:pt x="2000023" y="7134"/>
                </a:lnTo>
                <a:lnTo>
                  <a:pt x="2005374" y="16052"/>
                </a:lnTo>
                <a:lnTo>
                  <a:pt x="2007158" y="28537"/>
                </a:lnTo>
                <a:lnTo>
                  <a:pt x="2007158" y="342453"/>
                </a:lnTo>
                <a:lnTo>
                  <a:pt x="2005374" y="354938"/>
                </a:lnTo>
                <a:lnTo>
                  <a:pt x="2000023" y="363856"/>
                </a:lnTo>
                <a:lnTo>
                  <a:pt x="1991105" y="369207"/>
                </a:lnTo>
                <a:lnTo>
                  <a:pt x="1978620" y="370991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34383" y="5530417"/>
            <a:ext cx="1338701" cy="296225"/>
          </a:xfrm>
          <a:custGeom>
            <a:avLst/>
            <a:gdLst/>
            <a:ahLst/>
            <a:cxnLst/>
            <a:rect l="l" t="t" r="r" b="b"/>
            <a:pathLst>
              <a:path w="2150109" h="371475">
                <a:moveTo>
                  <a:pt x="2121309" y="370991"/>
                </a:moveTo>
                <a:lnTo>
                  <a:pt x="28537" y="370991"/>
                </a:lnTo>
                <a:lnTo>
                  <a:pt x="16052" y="369207"/>
                </a:lnTo>
                <a:lnTo>
                  <a:pt x="7134" y="363856"/>
                </a:lnTo>
                <a:lnTo>
                  <a:pt x="1783" y="354938"/>
                </a:lnTo>
                <a:lnTo>
                  <a:pt x="0" y="342453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2121309" y="0"/>
                </a:lnTo>
                <a:lnTo>
                  <a:pt x="2133794" y="1783"/>
                </a:lnTo>
                <a:lnTo>
                  <a:pt x="2142712" y="7134"/>
                </a:lnTo>
                <a:lnTo>
                  <a:pt x="2148063" y="16052"/>
                </a:lnTo>
                <a:lnTo>
                  <a:pt x="2149847" y="28537"/>
                </a:lnTo>
                <a:lnTo>
                  <a:pt x="2149847" y="342453"/>
                </a:lnTo>
                <a:lnTo>
                  <a:pt x="2148063" y="354938"/>
                </a:lnTo>
                <a:lnTo>
                  <a:pt x="2142712" y="363856"/>
                </a:lnTo>
                <a:lnTo>
                  <a:pt x="2133794" y="369207"/>
                </a:lnTo>
                <a:lnTo>
                  <a:pt x="2121309" y="370991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92568" y="426332"/>
            <a:ext cx="8466654" cy="6527396"/>
          </a:xfrm>
          <a:prstGeom prst="rect">
            <a:avLst/>
          </a:prstGeom>
        </p:spPr>
        <p:txBody>
          <a:bodyPr vert="horz" wrap="square" lIns="0" tIns="11906" rIns="0" bIns="0" rtlCol="0">
            <a:spAutoFit/>
          </a:bodyPr>
          <a:lstStyle/>
          <a:p>
            <a:pPr marL="11906" marR="1660326" algn="just">
              <a:lnSpc>
                <a:spcPct val="141600"/>
              </a:lnSpc>
              <a:spcBef>
                <a:spcPts val="94"/>
              </a:spcBef>
            </a:pP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Prenez le fichier </a:t>
            </a:r>
            <a:r>
              <a:rPr sz="2800" dirty="0">
                <a:solidFill>
                  <a:srgbClr val="0366D5"/>
                </a:solidFill>
                <a:latin typeface="+mn-lt"/>
                <a:cs typeface="Yu Gothic Light"/>
                <a:hlinkClick r:id="rId2"/>
              </a:rPr>
              <a:t>T</a:t>
            </a:r>
            <a:r>
              <a:rPr sz="2800" dirty="0">
                <a:solidFill>
                  <a:srgbClr val="0366D5"/>
                </a:solidFill>
                <a:latin typeface="+mn-lt"/>
                <a:cs typeface="Comic Sans MS"/>
                <a:hlinkClick r:id="rId2"/>
              </a:rPr>
              <a:t>EI_2.xml 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et </a:t>
            </a:r>
            <a:r>
              <a:rPr sz="2800" dirty="0" err="1">
                <a:solidFill>
                  <a:srgbClr val="23292D"/>
                </a:solidFill>
                <a:latin typeface="+mn-lt"/>
                <a:cs typeface="Comic Sans MS"/>
              </a:rPr>
              <a:t>ajoutez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 des</a:t>
            </a:r>
            <a:r>
              <a:rPr lang="it-IT" sz="2800" dirty="0">
                <a:solidFill>
                  <a:srgbClr val="23292D"/>
                </a:solidFill>
                <a:latin typeface="+mn-lt"/>
                <a:cs typeface="Comic Sans MS"/>
              </a:rPr>
              <a:t>  </a:t>
            </a:r>
            <a:r>
              <a:rPr sz="2800" dirty="0" err="1">
                <a:solidFill>
                  <a:srgbClr val="23292D"/>
                </a:solidFill>
                <a:latin typeface="+mn-lt"/>
                <a:cs typeface="Comic Sans MS"/>
              </a:rPr>
              <a:t>métadonnées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.  Procédez en trois étapes:</a:t>
            </a:r>
            <a:endParaRPr sz="2800" dirty="0">
              <a:latin typeface="+mn-lt"/>
              <a:cs typeface="Comic Sans MS"/>
            </a:endParaRPr>
          </a:p>
          <a:p>
            <a:pPr marL="528638" marR="804862" indent="-236339" algn="just">
              <a:lnSpc>
                <a:spcPct val="103200"/>
              </a:lnSpc>
              <a:spcBef>
                <a:spcPts val="1125"/>
              </a:spcBef>
              <a:buAutoNum type="arabicPeriod"/>
              <a:tabLst>
                <a:tab pos="529233" algn="l"/>
              </a:tabLst>
            </a:pP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Remplissez les données minimales de manière simple sans  changer </a:t>
            </a:r>
            <a:r>
              <a:rPr dirty="0">
                <a:solidFill>
                  <a:srgbClr val="23292D"/>
                </a:solidFill>
                <a:latin typeface="+mn-lt"/>
                <a:cs typeface="Courier New"/>
              </a:rPr>
              <a:t>&lt;p&gt; 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et </a:t>
            </a:r>
            <a:r>
              <a:rPr dirty="0">
                <a:solidFill>
                  <a:srgbClr val="23292D"/>
                </a:solidFill>
                <a:latin typeface="+mn-lt"/>
                <a:cs typeface="Courier New"/>
              </a:rPr>
              <a:t>&lt;title&gt; 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.</a:t>
            </a:r>
            <a:endParaRPr sz="2800" dirty="0">
              <a:latin typeface="+mn-lt"/>
              <a:cs typeface="Comic Sans MS"/>
            </a:endParaRPr>
          </a:p>
          <a:p>
            <a:pPr marL="528638" indent="-263723" algn="just">
              <a:spcBef>
                <a:spcPts val="586"/>
              </a:spcBef>
              <a:buAutoNum type="arabicPeriod"/>
              <a:tabLst>
                <a:tab pos="529233" algn="l"/>
              </a:tabLst>
            </a:pP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Développez le </a:t>
            </a:r>
            <a:r>
              <a:rPr dirty="0">
                <a:solidFill>
                  <a:srgbClr val="23292D"/>
                </a:solidFill>
                <a:latin typeface="+mn-lt"/>
                <a:cs typeface="Courier New"/>
              </a:rPr>
              <a:t>&lt;fileDesc&gt; 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.</a:t>
            </a:r>
            <a:endParaRPr sz="2800" dirty="0">
              <a:latin typeface="+mn-lt"/>
              <a:cs typeface="Comic Sans MS"/>
            </a:endParaRPr>
          </a:p>
          <a:p>
            <a:pPr marL="908447" lvl="1" indent="-380405" algn="just">
              <a:spcBef>
                <a:spcPts val="94"/>
              </a:spcBef>
              <a:buAutoNum type="arabicPeriod"/>
              <a:tabLst>
                <a:tab pos="909041" algn="l"/>
              </a:tabLst>
            </a:pP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Dans </a:t>
            </a:r>
            <a:r>
              <a:rPr dirty="0">
                <a:solidFill>
                  <a:srgbClr val="23292D"/>
                </a:solidFill>
                <a:latin typeface="+mn-lt"/>
                <a:cs typeface="Courier New"/>
              </a:rPr>
              <a:t>&lt;titleStmt&gt; 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ajoutez des éléments en plus de</a:t>
            </a:r>
            <a:endParaRPr sz="2800" dirty="0">
              <a:latin typeface="+mn-lt"/>
              <a:cs typeface="Comic Sans MS"/>
            </a:endParaRPr>
          </a:p>
          <a:p>
            <a:pPr marL="609005" algn="just">
              <a:spcBef>
                <a:spcPts val="94"/>
              </a:spcBef>
            </a:pPr>
            <a:r>
              <a:rPr dirty="0">
                <a:solidFill>
                  <a:srgbClr val="23292D"/>
                </a:solidFill>
                <a:latin typeface="+mn-lt"/>
                <a:cs typeface="Courier New"/>
              </a:rPr>
              <a:t>&lt;title&gt; 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(par exemple le nom de l'éditeur).</a:t>
            </a:r>
            <a:endParaRPr sz="2800" dirty="0">
              <a:latin typeface="+mn-lt"/>
              <a:cs typeface="Comic Sans MS"/>
            </a:endParaRPr>
          </a:p>
          <a:p>
            <a:pPr marL="528638" algn="just">
              <a:spcBef>
                <a:spcPts val="98"/>
              </a:spcBef>
            </a:pP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2.2. Dans </a:t>
            </a:r>
            <a:r>
              <a:rPr dirty="0">
                <a:solidFill>
                  <a:srgbClr val="23292D"/>
                </a:solidFill>
                <a:latin typeface="+mn-lt"/>
                <a:cs typeface="Courier New"/>
              </a:rPr>
              <a:t>&lt;publicationStmt&gt; 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et </a:t>
            </a:r>
            <a:r>
              <a:rPr dirty="0">
                <a:solidFill>
                  <a:srgbClr val="23292D"/>
                </a:solidFill>
                <a:latin typeface="+mn-lt"/>
                <a:cs typeface="Courier New"/>
              </a:rPr>
              <a:t>&lt;sourceDesc&gt; 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retirez le </a:t>
            </a:r>
            <a:r>
              <a:rPr dirty="0">
                <a:solidFill>
                  <a:srgbClr val="23292D"/>
                </a:solidFill>
                <a:latin typeface="+mn-lt"/>
                <a:cs typeface="Courier New"/>
              </a:rPr>
              <a:t>&lt;p&gt;</a:t>
            </a:r>
            <a:endParaRPr dirty="0">
              <a:latin typeface="+mn-lt"/>
              <a:cs typeface="Courier New"/>
            </a:endParaRPr>
          </a:p>
          <a:p>
            <a:pPr marL="528638" algn="just">
              <a:spcBef>
                <a:spcPts val="94"/>
              </a:spcBef>
            </a:pP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et ajoutez des éléments.</a:t>
            </a:r>
            <a:endParaRPr sz="2800" dirty="0">
              <a:latin typeface="+mn-lt"/>
              <a:cs typeface="Comic Sans MS"/>
            </a:endParaRPr>
          </a:p>
          <a:p>
            <a:pPr marL="528638" marR="4763" indent="-272058" algn="just">
              <a:lnSpc>
                <a:spcPct val="103200"/>
              </a:lnSpc>
              <a:spcBef>
                <a:spcPts val="563"/>
              </a:spcBef>
            </a:pP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3. </a:t>
            </a:r>
            <a:r>
              <a:rPr sz="2800" dirty="0">
                <a:solidFill>
                  <a:srgbClr val="23292D"/>
                </a:solidFill>
                <a:latin typeface="+mn-lt"/>
                <a:cs typeface="Yu Gothic Light"/>
              </a:rPr>
              <a:t>T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entez d'ajouter des nouveaux éléments en plus de </a:t>
            </a:r>
            <a:r>
              <a:rPr dirty="0">
                <a:solidFill>
                  <a:srgbClr val="23292D"/>
                </a:solidFill>
                <a:latin typeface="+mn-lt"/>
                <a:cs typeface="Courier New"/>
              </a:rPr>
              <a:t>&lt;fileDesc&gt; 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,  comme </a:t>
            </a:r>
            <a:r>
              <a:rPr dirty="0">
                <a:solidFill>
                  <a:srgbClr val="23292D"/>
                </a:solidFill>
                <a:latin typeface="+mn-lt"/>
                <a:cs typeface="Courier New"/>
              </a:rPr>
              <a:t>&lt;profileDesc&gt; 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ou </a:t>
            </a:r>
            <a:r>
              <a:rPr dirty="0">
                <a:solidFill>
                  <a:srgbClr val="23292D"/>
                </a:solidFill>
                <a:latin typeface="+mn-lt"/>
                <a:cs typeface="Courier New"/>
              </a:rPr>
              <a:t>&lt;revisionDesc&gt; 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.</a:t>
            </a:r>
            <a:endParaRPr sz="2800" dirty="0">
              <a:latin typeface="+mn-lt"/>
              <a:cs typeface="Comic Sans MS"/>
            </a:endParaRPr>
          </a:p>
          <a:p>
            <a:pPr marL="11906" algn="just">
              <a:spcBef>
                <a:spcPts val="1219"/>
              </a:spcBef>
            </a:pPr>
            <a:r>
              <a:rPr sz="2800" dirty="0">
                <a:solidFill>
                  <a:srgbClr val="23292D"/>
                </a:solidFill>
                <a:latin typeface="+mn-lt"/>
                <a:cs typeface="Yu Gothic Light"/>
              </a:rPr>
              <a:t>U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ne proposition de solution se trouve dans le fichier </a:t>
            </a:r>
            <a:r>
              <a:rPr sz="2800" dirty="0">
                <a:solidFill>
                  <a:srgbClr val="0366D5"/>
                </a:solidFill>
                <a:latin typeface="+mn-lt"/>
                <a:cs typeface="Yu Gothic Light"/>
                <a:hlinkClick r:id="rId2"/>
              </a:rPr>
              <a:t>T</a:t>
            </a:r>
            <a:r>
              <a:rPr sz="2800" dirty="0">
                <a:solidFill>
                  <a:srgbClr val="0366D5"/>
                </a:solidFill>
                <a:latin typeface="+mn-lt"/>
                <a:cs typeface="Comic Sans MS"/>
                <a:hlinkClick r:id="rId2"/>
              </a:rPr>
              <a:t>EI_2_corr.xml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.</a:t>
            </a:r>
            <a:endParaRPr sz="2800" dirty="0">
              <a:latin typeface="+mn-lt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4202675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4114" y="2214690"/>
            <a:ext cx="3750295" cy="423225"/>
          </a:xfrm>
          <a:prstGeom prst="rect">
            <a:avLst/>
          </a:prstGeom>
        </p:spPr>
        <p:txBody>
          <a:bodyPr vert="horz" wrap="square" lIns="0" tIns="11906" rIns="0" bIns="0" rtlCol="0">
            <a:spAutoFit/>
          </a:bodyPr>
          <a:lstStyle/>
          <a:p>
            <a:pPr marL="11906">
              <a:spcBef>
                <a:spcPts val="94"/>
              </a:spcBef>
            </a:pPr>
            <a:r>
              <a:rPr sz="2672" dirty="0">
                <a:solidFill>
                  <a:srgbClr val="23292D"/>
                </a:solidFill>
                <a:latin typeface="+mn-lt"/>
                <a:cs typeface="Georgia"/>
              </a:rPr>
              <a:t>Q</a:t>
            </a:r>
            <a:r>
              <a:rPr sz="2672" dirty="0">
                <a:solidFill>
                  <a:srgbClr val="23292D"/>
                </a:solidFill>
                <a:latin typeface="+mn-lt"/>
                <a:cs typeface="Comic Sans MS"/>
              </a:rPr>
              <a:t>u</a:t>
            </a:r>
            <a:r>
              <a:rPr sz="2672" dirty="0">
                <a:solidFill>
                  <a:srgbClr val="23292D"/>
                </a:solidFill>
                <a:latin typeface="+mn-lt"/>
                <a:cs typeface="Tahoma"/>
              </a:rPr>
              <a:t>el</a:t>
            </a:r>
            <a:r>
              <a:rPr sz="2672" dirty="0">
                <a:solidFill>
                  <a:srgbClr val="23292D"/>
                </a:solidFill>
                <a:latin typeface="+mn-lt"/>
                <a:cs typeface="Comic Sans MS"/>
              </a:rPr>
              <a:t>qu</a:t>
            </a:r>
            <a:r>
              <a:rPr sz="2672" dirty="0">
                <a:solidFill>
                  <a:srgbClr val="23292D"/>
                </a:solidFill>
                <a:latin typeface="+mn-lt"/>
                <a:cs typeface="Tahoma"/>
              </a:rPr>
              <a:t>e</a:t>
            </a:r>
            <a:r>
              <a:rPr sz="2672" dirty="0">
                <a:solidFill>
                  <a:srgbClr val="23292D"/>
                </a:solidFill>
                <a:latin typeface="+mn-lt"/>
                <a:cs typeface="Comic Sans MS"/>
              </a:rPr>
              <a:t>s </a:t>
            </a:r>
            <a:r>
              <a:rPr sz="2672" dirty="0">
                <a:solidFill>
                  <a:srgbClr val="23292D"/>
                </a:solidFill>
                <a:latin typeface="+mn-lt"/>
                <a:cs typeface="Tahoma"/>
              </a:rPr>
              <a:t>inf</a:t>
            </a:r>
            <a:r>
              <a:rPr sz="2672" dirty="0">
                <a:solidFill>
                  <a:srgbClr val="23292D"/>
                </a:solidFill>
                <a:latin typeface="+mn-lt"/>
                <a:cs typeface="Comic Sans MS"/>
              </a:rPr>
              <a:t>or</a:t>
            </a:r>
            <a:r>
              <a:rPr sz="2672" dirty="0">
                <a:solidFill>
                  <a:srgbClr val="23292D"/>
                </a:solidFill>
                <a:latin typeface="+mn-lt"/>
                <a:cs typeface="Tahoma"/>
              </a:rPr>
              <a:t>ma</a:t>
            </a:r>
            <a:r>
              <a:rPr sz="2672" dirty="0">
                <a:solidFill>
                  <a:srgbClr val="23292D"/>
                </a:solidFill>
                <a:latin typeface="+mn-lt"/>
                <a:cs typeface="Comic Sans MS"/>
              </a:rPr>
              <a:t>t</a:t>
            </a:r>
            <a:r>
              <a:rPr sz="2672" dirty="0">
                <a:solidFill>
                  <a:srgbClr val="23292D"/>
                </a:solidFill>
                <a:latin typeface="+mn-lt"/>
                <a:cs typeface="Tahoma"/>
              </a:rPr>
              <a:t>i</a:t>
            </a:r>
            <a:r>
              <a:rPr sz="2672" dirty="0">
                <a:solidFill>
                  <a:srgbClr val="23292D"/>
                </a:solidFill>
                <a:latin typeface="+mn-lt"/>
                <a:cs typeface="Comic Sans MS"/>
              </a:rPr>
              <a:t>o</a:t>
            </a:r>
            <a:r>
              <a:rPr sz="2672" dirty="0">
                <a:solidFill>
                  <a:srgbClr val="23292D"/>
                </a:solidFill>
                <a:latin typeface="+mn-lt"/>
                <a:cs typeface="Tahoma"/>
              </a:rPr>
              <a:t>n</a:t>
            </a:r>
            <a:r>
              <a:rPr sz="2672" dirty="0">
                <a:solidFill>
                  <a:srgbClr val="23292D"/>
                </a:solidFill>
                <a:latin typeface="+mn-lt"/>
                <a:cs typeface="Comic Sans MS"/>
              </a:rPr>
              <a:t>s</a:t>
            </a:r>
            <a:endParaRPr sz="2672" dirty="0">
              <a:latin typeface="+mn-lt"/>
              <a:cs typeface="Comic Sans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27139" y="3709913"/>
            <a:ext cx="1347192" cy="339328"/>
          </a:xfrm>
          <a:custGeom>
            <a:avLst/>
            <a:gdLst/>
            <a:ahLst/>
            <a:cxnLst/>
            <a:rect l="l" t="t" r="r" b="b"/>
            <a:pathLst>
              <a:path w="1437004" h="361950">
                <a:moveTo>
                  <a:pt x="1407864" y="361478"/>
                </a:moveTo>
                <a:lnTo>
                  <a:pt x="28537" y="361478"/>
                </a:lnTo>
                <a:lnTo>
                  <a:pt x="16052" y="359695"/>
                </a:lnTo>
                <a:lnTo>
                  <a:pt x="7134" y="354344"/>
                </a:lnTo>
                <a:lnTo>
                  <a:pt x="1783" y="345426"/>
                </a:lnTo>
                <a:lnTo>
                  <a:pt x="0" y="332940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1407864" y="0"/>
                </a:lnTo>
                <a:lnTo>
                  <a:pt x="1420349" y="1783"/>
                </a:lnTo>
                <a:lnTo>
                  <a:pt x="1429267" y="7134"/>
                </a:lnTo>
                <a:lnTo>
                  <a:pt x="1434618" y="16052"/>
                </a:lnTo>
                <a:lnTo>
                  <a:pt x="1436402" y="28537"/>
                </a:lnTo>
                <a:lnTo>
                  <a:pt x="1436402" y="332940"/>
                </a:lnTo>
                <a:lnTo>
                  <a:pt x="1434618" y="345426"/>
                </a:lnTo>
                <a:lnTo>
                  <a:pt x="1429267" y="354344"/>
                </a:lnTo>
                <a:lnTo>
                  <a:pt x="1420349" y="359695"/>
                </a:lnTo>
                <a:lnTo>
                  <a:pt x="1407864" y="361478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94114" y="3255351"/>
            <a:ext cx="8449886" cy="762565"/>
          </a:xfrm>
          <a:prstGeom prst="rect">
            <a:avLst/>
          </a:prstGeom>
        </p:spPr>
        <p:txBody>
          <a:bodyPr vert="horz" wrap="square" lIns="0" tIns="10716" rIns="0" bIns="0" rtlCol="0">
            <a:spAutoFit/>
          </a:bodyPr>
          <a:lstStyle/>
          <a:p>
            <a:pPr marL="11906" marR="4763">
              <a:lnSpc>
                <a:spcPts val="3019"/>
              </a:lnSpc>
              <a:spcBef>
                <a:spcPts val="84"/>
              </a:spcBef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Les informations bibliographiques nécessaires se trouvent dans le  docment </a:t>
            </a:r>
            <a:r>
              <a:rPr sz="1734" dirty="0">
                <a:solidFill>
                  <a:srgbClr val="23292D"/>
                </a:solidFill>
                <a:latin typeface="+mn-lt"/>
                <a:cs typeface="Courier New"/>
              </a:rPr>
              <a:t>TEI_2.txt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.</a:t>
            </a:r>
            <a:endParaRPr sz="2438" dirty="0">
              <a:latin typeface="+mn-lt"/>
              <a:cs typeface="Comic Sans M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E163BE-82F5-B148-8113-A909EE11F1AF}"/>
              </a:ext>
            </a:extLst>
          </p:cNvPr>
          <p:cNvSpPr txBox="1"/>
          <p:nvPr/>
        </p:nvSpPr>
        <p:spPr>
          <a:xfrm>
            <a:off x="6273209" y="50398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29695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olo 1">
            <a:extLst>
              <a:ext uri="{FF2B5EF4-FFF2-40B4-BE49-F238E27FC236}">
                <a16:creationId xmlns:a16="http://schemas.microsoft.com/office/drawing/2014/main" id="{DD8878AC-2D40-A34D-AD6D-B73864AC7A1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br>
              <a:rPr lang="fr-FR" altLang="it-IT" dirty="0"/>
            </a:br>
            <a:r>
              <a:rPr lang="fr-FR" altLang="fr-FR" dirty="0" err="1"/>
              <a:t>TEI_Header_Ex</a:t>
            </a:r>
            <a:br>
              <a:rPr lang="fr-FR" altLang="fr-FR" dirty="0"/>
            </a:br>
            <a:r>
              <a:rPr lang="fr-FR" altLang="fr-FR" dirty="0"/>
              <a:t>			</a:t>
            </a:r>
            <a:r>
              <a:rPr lang="fr-FR" altLang="it-IT" dirty="0"/>
              <a:t>_end</a:t>
            </a:r>
          </a:p>
        </p:txBody>
      </p:sp>
      <p:pic>
        <p:nvPicPr>
          <p:cNvPr id="24582" name="Immagine 7">
            <a:extLst>
              <a:ext uri="{FF2B5EF4-FFF2-40B4-BE49-F238E27FC236}">
                <a16:creationId xmlns:a16="http://schemas.microsoft.com/office/drawing/2014/main" id="{2B9BF9EE-BBB9-3F4E-909B-C11796099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9144000" cy="114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ous-titre 2">
            <a:extLst>
              <a:ext uri="{FF2B5EF4-FFF2-40B4-BE49-F238E27FC236}">
                <a16:creationId xmlns:a16="http://schemas.microsoft.com/office/drawing/2014/main" id="{236AF2F2-92FC-B642-A5B8-0ABEF6431AA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844550" y="3602038"/>
            <a:ext cx="7772400" cy="1095375"/>
          </a:xfrm>
        </p:spPr>
        <p:txBody>
          <a:bodyPr/>
          <a:lstStyle/>
          <a:p>
            <a:pPr eaLnBrk="1" hangingPunct="1"/>
            <a:r>
              <a:rPr lang="en-GB" altLang="it-IT"/>
              <a:t> </a:t>
            </a:r>
            <a:r>
              <a:rPr lang="fr-FR" altLang="it-IT"/>
              <a:t>Giovanni Pietro Vitali</a:t>
            </a:r>
          </a:p>
          <a:p>
            <a:pPr eaLnBrk="1" hangingPunct="1"/>
            <a:r>
              <a:rPr lang="fr-FR" altLang="it-IT">
                <a:hlinkClick r:id="rId4"/>
              </a:rPr>
              <a:t>giovannipietrovitali@gmail.com</a:t>
            </a:r>
            <a:r>
              <a:rPr lang="fr-FR" altLang="it-IT"/>
              <a:t> | </a:t>
            </a:r>
            <a:r>
              <a:rPr lang="fr-FR" altLang="it-IT">
                <a:hlinkClick r:id="rId5"/>
              </a:rPr>
              <a:t>giovannni.vitali@uvsq.fr</a:t>
            </a:r>
            <a:r>
              <a:rPr lang="fr-FR" altLang="it-IT"/>
              <a:t> </a:t>
            </a: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A623A61C-A3DD-7944-B49A-8082C1B9E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7488" y="5583238"/>
            <a:ext cx="6386512" cy="127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defTabSz="914400" eaLnBrk="1" hangingPunct="1">
              <a:buFont typeface="Arial" panose="020B0604020202020204" pitchFamily="34" charset="0"/>
              <a:buNone/>
            </a:pPr>
            <a:r>
              <a:rPr lang="it-IT" altLang="it-IT" sz="2400" dirty="0" err="1"/>
              <a:t>Université</a:t>
            </a:r>
            <a:r>
              <a:rPr lang="it-IT" altLang="it-IT" sz="2400" dirty="0"/>
              <a:t> de Versailles Saint Quentin en </a:t>
            </a:r>
            <a:r>
              <a:rPr lang="it-IT" altLang="it-IT" sz="2400" dirty="0" err="1"/>
              <a:t>Yvelines</a:t>
            </a:r>
            <a:endParaRPr lang="it-IT" altLang="it-IT" sz="2400" dirty="0"/>
          </a:p>
          <a:p>
            <a:pPr algn="just" defTabSz="914400" eaLnBrk="1" hangingPunct="1">
              <a:buFont typeface="Arial" panose="020B0604020202020204" pitchFamily="34" charset="0"/>
              <a:buNone/>
            </a:pPr>
            <a:r>
              <a:rPr lang="it-IT" altLang="it-IT" sz="2400" dirty="0" err="1"/>
              <a:t>Université</a:t>
            </a:r>
            <a:r>
              <a:rPr lang="it-IT" altLang="it-IT" sz="2400" dirty="0"/>
              <a:t> Paris-</a:t>
            </a:r>
            <a:r>
              <a:rPr lang="it-IT" altLang="it-IT" sz="2400" dirty="0" err="1"/>
              <a:t>Saclay</a:t>
            </a:r>
            <a:endParaRPr lang="fr-FR" altLang="it-IT" sz="2400" dirty="0"/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B8631159-578D-2A46-8552-B988F46B4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3" y="5583238"/>
            <a:ext cx="760412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E2DC8E42-B52E-5A46-9D04-A621533DE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88" y="5745163"/>
            <a:ext cx="1477962" cy="65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12136</TotalTime>
  <Words>213</Words>
  <Application>Microsoft Macintosh PowerPoint</Application>
  <PresentationFormat>On-screen Show (4:3)</PresentationFormat>
  <Paragraphs>24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4" baseType="lpstr">
      <vt:lpstr>Yu Gothic Light</vt:lpstr>
      <vt:lpstr>Arial</vt:lpstr>
      <vt:lpstr>Calibri</vt:lpstr>
      <vt:lpstr>Calibri Light</vt:lpstr>
      <vt:lpstr>Cambria</vt:lpstr>
      <vt:lpstr>Comic Sans MS</vt:lpstr>
      <vt:lpstr>Courier New</vt:lpstr>
      <vt:lpstr>Georgia</vt:lpstr>
      <vt:lpstr>Tahoma</vt:lpstr>
      <vt:lpstr>Office Theme</vt:lpstr>
      <vt:lpstr>TEI_Header_Ex</vt:lpstr>
      <vt:lpstr>Exercice</vt:lpstr>
      <vt:lpstr>PowerPoint Presentation</vt:lpstr>
      <vt:lpstr> TEI_Header_Ex    _end</vt:lpstr>
    </vt:vector>
  </TitlesOfParts>
  <Company>Université Stendhal Grenoble 3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Elena Pierazzo</dc:creator>
  <cp:lastModifiedBy>Giovanni Vitali</cp:lastModifiedBy>
  <cp:revision>218</cp:revision>
  <dcterms:created xsi:type="dcterms:W3CDTF">2019-01-07T13:10:44Z</dcterms:created>
  <dcterms:modified xsi:type="dcterms:W3CDTF">2022-03-16T08:27:14Z</dcterms:modified>
</cp:coreProperties>
</file>